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9739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159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5345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6794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8276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122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9671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8814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5434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5617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022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C9818-C6E2-40FE-866C-5FD2F9D86197}" type="datetimeFigureOut">
              <a:rPr lang="sl-SI" smtClean="0"/>
              <a:t>23. 07. 2021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5818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 smtClean="0"/>
              <a:t>BERKEJEVA PESMARICA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1825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Refren</a:t>
            </a:r>
            <a:endParaRPr lang="sl-SI" b="1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28" y="987425"/>
            <a:ext cx="2622919" cy="4873625"/>
          </a:xfrm>
        </p:spPr>
      </p:pic>
      <p:sp>
        <p:nvSpPr>
          <p:cNvPr id="6" name="Označba mesta besedila 5"/>
          <p:cNvSpPr>
            <a:spLocks noGrp="1"/>
          </p:cNvSpPr>
          <p:nvPr>
            <p:ph type="body" sz="half" idx="2"/>
          </p:nvPr>
        </p:nvSpPr>
        <p:spPr>
          <a:xfrm>
            <a:off x="839788" y="2241754"/>
            <a:ext cx="3932237" cy="3627233"/>
          </a:xfrm>
        </p:spPr>
        <p:txBody>
          <a:bodyPr/>
          <a:lstStyle/>
          <a:p>
            <a:r>
              <a:rPr lang="sl-SI" dirty="0" smtClean="0"/>
              <a:t>://:</a:t>
            </a:r>
          </a:p>
          <a:p>
            <a:r>
              <a:rPr lang="sl-SI" dirty="0" smtClean="0"/>
              <a:t>://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388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err="1" smtClean="0"/>
              <a:t>Kustode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923075"/>
            <a:ext cx="6172200" cy="3002325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595716"/>
            <a:ext cx="3932237" cy="3273272"/>
          </a:xfrm>
        </p:spPr>
        <p:txBody>
          <a:bodyPr>
            <a:normAutofit/>
          </a:bodyPr>
          <a:lstStyle/>
          <a:p>
            <a:r>
              <a:rPr lang="sl-SI" sz="2400" dirty="0" smtClean="0"/>
              <a:t>Slog </a:t>
            </a:r>
            <a:r>
              <a:rPr lang="sl-SI" sz="2400" dirty="0" err="1" smtClean="0"/>
              <a:t>tei:fwCatch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46222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69843"/>
          </a:xfrm>
        </p:spPr>
        <p:txBody>
          <a:bodyPr/>
          <a:lstStyle/>
          <a:p>
            <a:r>
              <a:rPr lang="sl-SI" b="1" dirty="0" smtClean="0"/>
              <a:t>Dodane besede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5" y="1089885"/>
            <a:ext cx="9573757" cy="1260000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1244737" y="2658290"/>
            <a:ext cx="8578532" cy="3210697"/>
          </a:xfrm>
        </p:spPr>
        <p:txBody>
          <a:bodyPr/>
          <a:lstStyle/>
          <a:p>
            <a:r>
              <a:rPr lang="sl-SI" dirty="0" err="1">
                <a:solidFill>
                  <a:srgbClr val="9933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zDeczov</a:t>
            </a:r>
            <a:r>
              <a:rPr lang="sl-SI" b="1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u="sng" dirty="0" err="1" smtClean="0">
                <a:solidFill>
                  <a:srgbClr val="33996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vr</a:t>
            </a:r>
            <a:r>
              <a:rPr lang="sl-SI" u="sng" dirty="0" smtClean="0">
                <a:solidFill>
                  <a:srgbClr val="33996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lang="en-GB" u="sng" dirty="0" smtClean="0">
                <a:solidFill>
                  <a:srgbClr val="33996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b="1" dirty="0" smtClean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zdrűsinov</a:t>
            </a:r>
            <a:r>
              <a:rPr lang="sl-SI" b="1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dirty="0" err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csinenye</a:t>
            </a:r>
            <a:r>
              <a:rPr lang="sl-SI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rodbino </a:t>
            </a:r>
            <a:r>
              <a:rPr lang="sl-SI" dirty="0" err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priátele</a:t>
            </a:r>
            <a:r>
              <a:rPr lang="sl-SI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l-SI" dirty="0" err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vno</a:t>
            </a:r>
            <a:r>
              <a:rPr lang="sl-SI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sl-SI" dirty="0"/>
          </a:p>
          <a:p>
            <a:endParaRPr lang="sl-SI" dirty="0" smtClean="0"/>
          </a:p>
          <a:p>
            <a:endParaRPr lang="sl-SI" dirty="0"/>
          </a:p>
          <a:p>
            <a:endParaRPr lang="sl-SI" dirty="0" smtClean="0"/>
          </a:p>
          <a:p>
            <a:r>
              <a:rPr lang="sl-SI" dirty="0" smtClean="0"/>
              <a:t>Se </a:t>
            </a:r>
            <a:r>
              <a:rPr lang="sl-SI" dirty="0" smtClean="0"/>
              <a:t>pišejo v isti vrstici, čeprav so v besedilu </a:t>
            </a:r>
            <a:r>
              <a:rPr lang="sl-SI" dirty="0" err="1" smtClean="0"/>
              <a:t>nadpisane</a:t>
            </a:r>
            <a:r>
              <a:rPr lang="sl-SI" dirty="0" smtClean="0"/>
              <a:t> ali podpisane, in se označijo s slogom </a:t>
            </a:r>
            <a:r>
              <a:rPr lang="sl-SI" dirty="0" err="1" smtClean="0"/>
              <a:t>tei:add</a:t>
            </a:r>
            <a:endParaRPr lang="sl-SI" dirty="0" smtClean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2882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Prelomi</a:t>
            </a:r>
            <a:endParaRPr lang="sl-SI" b="1" dirty="0"/>
          </a:p>
        </p:txBody>
      </p:sp>
      <p:sp>
        <p:nvSpPr>
          <p:cNvPr id="6" name="Označba mesta vsebine 5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63174"/>
          </a:xfrm>
        </p:spPr>
        <p:txBody>
          <a:bodyPr>
            <a:normAutofit fontScale="92500" lnSpcReduction="20000"/>
          </a:bodyPr>
          <a:lstStyle/>
          <a:p>
            <a:r>
              <a:rPr lang="sl-SI" sz="2600" dirty="0" smtClean="0"/>
              <a:t>Diplomatični prepis</a:t>
            </a:r>
            <a:endParaRPr lang="sl-SI" sz="2600" dirty="0"/>
          </a:p>
        </p:txBody>
      </p:sp>
      <p:sp>
        <p:nvSpPr>
          <p:cNvPr id="7" name="Označba mesta vsebine 6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828801" cy="40786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1.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Hv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á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lim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jaſz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tebe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Goſspodne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kai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ſzi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ovo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noucs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/>
            </a:r>
            <a:b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</a:b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milo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ſ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ztivno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obaruval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od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hűda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mentuval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.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2.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Zte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noucsne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témnoſzti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ſzi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me,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ka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me </a:t>
            </a:r>
            <a:r>
              <a:rPr lang="sl-SI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obzéla</a:t>
            </a:r>
            <a:r>
              <a:rPr lang="sl-SI" sz="2000" b="1" dirty="0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bes</a:t>
            </a:r>
            <a:r>
              <a:rPr lang="sl-SI" sz="2000" b="1" dirty="0" err="1">
                <a:solidFill>
                  <a:srgbClr val="7030A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ſ</a:t>
            </a:r>
            <a:r>
              <a:rPr lang="sl-SI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e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</a:t>
            </a:r>
            <a:b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</a:b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verno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vunka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oſzlobodil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i na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gneſz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gori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zbűdil</a:t>
            </a:r>
            <a:r>
              <a:rPr lang="sl-SI" sz="2000" dirty="0" smtClean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Slog </a:t>
            </a:r>
            <a:r>
              <a:rPr lang="sl-SI" sz="2000" dirty="0" err="1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tei:ab</a:t>
            </a:r>
            <a:endParaRPr lang="sl-SI" sz="2000" dirty="0" smtClean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Prelom vrstic znotraj kitice: dvigalka + enter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Prelom odstavka (enter) na koncu kitice</a:t>
            </a:r>
            <a:endParaRPr lang="sl-SI" sz="2000" dirty="0">
              <a:latin typeface="Times New Roman" panose="02020603050405020304" pitchFamily="18" charset="0"/>
              <a:ea typeface="MS Mincho"/>
            </a:endParaRPr>
          </a:p>
          <a:p>
            <a:endParaRPr lang="sl-SI" dirty="0"/>
          </a:p>
        </p:txBody>
      </p:sp>
      <p:sp>
        <p:nvSpPr>
          <p:cNvPr id="8" name="Označba mesta besedila 7"/>
          <p:cNvSpPr>
            <a:spLocks noGrp="1"/>
          </p:cNvSpPr>
          <p:nvPr>
            <p:ph type="body" sz="quarter" idx="3"/>
          </p:nvPr>
        </p:nvSpPr>
        <p:spPr>
          <a:xfrm>
            <a:off x="7432766" y="463731"/>
            <a:ext cx="3922622" cy="568235"/>
          </a:xfrm>
        </p:spPr>
        <p:txBody>
          <a:bodyPr>
            <a:normAutofit/>
          </a:bodyPr>
          <a:lstStyle/>
          <a:p>
            <a:r>
              <a:rPr lang="sl-SI" dirty="0" smtClean="0"/>
              <a:t>Kritični prepis</a:t>
            </a:r>
            <a:endParaRPr lang="sl-SI" dirty="0"/>
          </a:p>
        </p:txBody>
      </p:sp>
      <p:sp>
        <p:nvSpPr>
          <p:cNvPr id="9" name="Označba mesta vsebine 8"/>
          <p:cNvSpPr>
            <a:spLocks noGrp="1"/>
          </p:cNvSpPr>
          <p:nvPr>
            <p:ph sz="quarter" idx="4"/>
          </p:nvPr>
        </p:nvSpPr>
        <p:spPr>
          <a:xfrm>
            <a:off x="7197633" y="1502228"/>
            <a:ext cx="4683035" cy="5264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1.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Hv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á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lim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jaſz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tebe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Goſspodne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kai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ſzi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ovo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noucs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mene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milo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ſ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ztivno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obaruval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od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hűda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mentuval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.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sl-SI" dirty="0" smtClean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l-SI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Slog </a:t>
            </a:r>
            <a:r>
              <a:rPr lang="sl-SI" dirty="0" err="1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tei:lg</a:t>
            </a:r>
            <a:endParaRPr lang="sl-SI" dirty="0" smtClean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l-SI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Prelom odstavka na koncu vsakega verza</a:t>
            </a:r>
            <a:endParaRPr lang="sl-SI" dirty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9525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title"/>
          </p:nvPr>
        </p:nvSpPr>
        <p:spPr>
          <a:xfrm>
            <a:off x="1473969" y="199103"/>
            <a:ext cx="1962405" cy="1600200"/>
          </a:xfrm>
        </p:spPr>
        <p:txBody>
          <a:bodyPr/>
          <a:lstStyle/>
          <a:p>
            <a:r>
              <a:rPr lang="sl-SI" b="1" dirty="0" smtClean="0"/>
              <a:t>Sičnik s</a:t>
            </a:r>
            <a:endParaRPr lang="sl-SI" b="1" dirty="0"/>
          </a:p>
        </p:txBody>
      </p:sp>
      <p:pic>
        <p:nvPicPr>
          <p:cNvPr id="12" name="Označba mesta vsebine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82" y="77478"/>
            <a:ext cx="6172200" cy="3847080"/>
          </a:xfrm>
        </p:spPr>
      </p:pic>
      <p:sp>
        <p:nvSpPr>
          <p:cNvPr id="13" name="Označba mesta besedila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smtClean="0"/>
              <a:t>Trije grafemi v madžarskih besedilih: </a:t>
            </a:r>
            <a:r>
              <a:rPr lang="sl-SI" sz="2400" dirty="0" err="1" smtClean="0"/>
              <a:t>ßz</a:t>
            </a:r>
            <a:r>
              <a:rPr lang="sl-SI" sz="2400" dirty="0" smtClean="0"/>
              <a:t>, </a:t>
            </a:r>
            <a:r>
              <a:rPr lang="sl-SI" sz="2400" dirty="0" err="1" smtClean="0"/>
              <a:t>ſz</a:t>
            </a:r>
            <a:r>
              <a:rPr lang="sl-SI" sz="2400" dirty="0" smtClean="0"/>
              <a:t>, </a:t>
            </a:r>
            <a:r>
              <a:rPr lang="sl-SI" sz="2400" dirty="0" err="1" smtClean="0"/>
              <a:t>sz</a:t>
            </a:r>
            <a:endParaRPr lang="sl-SI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smtClean="0"/>
              <a:t>Martjanska pesmarica (ur. Vilko Novak) uvaja v prepisu </a:t>
            </a:r>
            <a:r>
              <a:rPr lang="en-GB" sz="2400" dirty="0" smtClean="0"/>
              <a:t>ſ</a:t>
            </a:r>
            <a:r>
              <a:rPr lang="sl-SI" sz="2400" dirty="0" smtClean="0"/>
              <a:t>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err="1" smtClean="0"/>
              <a:t>Bakoš</a:t>
            </a:r>
            <a:r>
              <a:rPr lang="sl-SI" sz="2400" dirty="0" smtClean="0"/>
              <a:t>, </a:t>
            </a:r>
            <a:r>
              <a:rPr lang="sl-SI" sz="2400" dirty="0" err="1" smtClean="0"/>
              <a:t>Nouvi</a:t>
            </a:r>
            <a:r>
              <a:rPr lang="sl-SI" sz="2400" dirty="0" smtClean="0"/>
              <a:t> </a:t>
            </a:r>
            <a:r>
              <a:rPr lang="sl-SI" sz="2400" dirty="0" err="1" smtClean="0"/>
              <a:t>graduval</a:t>
            </a:r>
            <a:r>
              <a:rPr lang="sl-SI" sz="2400" dirty="0" smtClean="0"/>
              <a:t>, 1789: </a:t>
            </a:r>
            <a:r>
              <a:rPr lang="en-GB" sz="2400" dirty="0" smtClean="0"/>
              <a:t>ſ</a:t>
            </a:r>
            <a:r>
              <a:rPr lang="sl-SI" sz="2400" dirty="0" err="1" smtClean="0"/>
              <a:t>zo</a:t>
            </a:r>
            <a:r>
              <a:rPr lang="sl-SI" sz="2400" dirty="0" smtClean="0"/>
              <a:t>, </a:t>
            </a:r>
            <a:r>
              <a:rPr lang="sl-SI" sz="2400" dirty="0" err="1" smtClean="0"/>
              <a:t>pe</a:t>
            </a:r>
            <a:r>
              <a:rPr lang="en-GB" sz="2400" dirty="0" smtClean="0"/>
              <a:t>ſ</a:t>
            </a:r>
            <a:r>
              <a:rPr lang="sl-SI" sz="2400" dirty="0" smtClean="0"/>
              <a:t>zen, </a:t>
            </a:r>
            <a:r>
              <a:rPr lang="sl-SI" sz="2400" dirty="0" err="1" smtClean="0"/>
              <a:t>Vogr</a:t>
            </a:r>
            <a:r>
              <a:rPr lang="en-GB" sz="2400" dirty="0" smtClean="0"/>
              <a:t>ſ</a:t>
            </a:r>
            <a:r>
              <a:rPr lang="sl-SI" sz="2400" dirty="0" err="1" smtClean="0"/>
              <a:t>zki</a:t>
            </a:r>
            <a:endParaRPr lang="sl-SI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smtClean="0"/>
              <a:t>Nemški kurzivni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l-SI" sz="2400" dirty="0" smtClean="0"/>
          </a:p>
          <a:p>
            <a:endParaRPr lang="sl-SI" dirty="0"/>
          </a:p>
        </p:txBody>
      </p:sp>
      <p:pic>
        <p:nvPicPr>
          <p:cNvPr id="14" name="Slika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2" y="3996814"/>
            <a:ext cx="419290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1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-st-</a:t>
            </a:r>
            <a:endParaRPr lang="sl-SI" b="1" dirty="0"/>
          </a:p>
        </p:txBody>
      </p:sp>
      <p:sp>
        <p:nvSpPr>
          <p:cNvPr id="5" name="Označba mesta besedila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Nemška kurziva</a:t>
            </a:r>
            <a:endParaRPr lang="sl-SI" dirty="0"/>
          </a:p>
        </p:txBody>
      </p:sp>
      <p:pic>
        <p:nvPicPr>
          <p:cNvPr id="9" name="Označba mesta vsebine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5705"/>
            <a:ext cx="5157787" cy="2103328"/>
          </a:xfrm>
        </p:spPr>
      </p:pic>
      <p:sp>
        <p:nvSpPr>
          <p:cNvPr id="6" name="Označba mesta besedila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dirty="0" err="1" smtClean="0"/>
              <a:t>Berkejev</a:t>
            </a:r>
            <a:r>
              <a:rPr lang="sl-SI" dirty="0" smtClean="0"/>
              <a:t> rokopis</a:t>
            </a:r>
            <a:endParaRPr lang="sl-SI" dirty="0"/>
          </a:p>
        </p:txBody>
      </p:sp>
      <p:pic>
        <p:nvPicPr>
          <p:cNvPr id="8" name="Označba mesta vsebine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21285"/>
            <a:ext cx="5183188" cy="2852167"/>
          </a:xfrm>
        </p:spPr>
      </p:pic>
    </p:spTree>
    <p:extLst>
      <p:ext uri="{BB962C8B-B14F-4D97-AF65-F5344CB8AC3E}">
        <p14:creationId xmlns:p14="http://schemas.microsoft.com/office/powerpoint/2010/main" val="117098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Mala/velika črka k</a:t>
            </a:r>
            <a:endParaRPr lang="sl-SI" b="1" dirty="0"/>
          </a:p>
        </p:txBody>
      </p:sp>
      <p:pic>
        <p:nvPicPr>
          <p:cNvPr id="12" name="Označba mesta vsebine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45415"/>
            <a:ext cx="5181600" cy="2311757"/>
          </a:xfrm>
        </p:spPr>
      </p:pic>
      <p:pic>
        <p:nvPicPr>
          <p:cNvPr id="13" name="Označba mesta vsebine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9802"/>
            <a:ext cx="5181600" cy="2322984"/>
          </a:xfrm>
        </p:spPr>
      </p:pic>
    </p:spTree>
    <p:extLst>
      <p:ext uri="{BB962C8B-B14F-4D97-AF65-F5344CB8AC3E}">
        <p14:creationId xmlns:p14="http://schemas.microsoft.com/office/powerpoint/2010/main" val="172060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Naglasna znamenja</a:t>
            </a:r>
            <a:endParaRPr lang="sl-SI" b="1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533240"/>
            <a:ext cx="6172200" cy="1781995"/>
          </a:xfrm>
        </p:spPr>
      </p:pic>
      <p:sp>
        <p:nvSpPr>
          <p:cNvPr id="6" name="Označba mesta besedila 5"/>
          <p:cNvSpPr>
            <a:spLocks noGrp="1"/>
          </p:cNvSpPr>
          <p:nvPr>
            <p:ph type="body" sz="half" idx="2"/>
          </p:nvPr>
        </p:nvSpPr>
        <p:spPr>
          <a:xfrm>
            <a:off x="839788" y="2344994"/>
            <a:ext cx="3932237" cy="3523994"/>
          </a:xfrm>
        </p:spPr>
        <p:txBody>
          <a:bodyPr>
            <a:normAutofit/>
          </a:bodyPr>
          <a:lstStyle/>
          <a:p>
            <a:r>
              <a:rPr lang="sl-SI" sz="2400" dirty="0" smtClean="0"/>
              <a:t>PRAVILNO: </a:t>
            </a:r>
            <a:r>
              <a:rPr lang="en-GB" sz="2400" dirty="0" smtClean="0"/>
              <a:t>ſ</a:t>
            </a:r>
            <a:r>
              <a:rPr lang="sl-SI" sz="2400" dirty="0" err="1"/>
              <a:t>z</a:t>
            </a:r>
            <a:r>
              <a:rPr lang="sl-SI" sz="2400" dirty="0" err="1" smtClean="0"/>
              <a:t>ám</a:t>
            </a:r>
            <a:r>
              <a:rPr lang="sl-SI" sz="2400" dirty="0" smtClean="0"/>
              <a:t> </a:t>
            </a:r>
            <a:r>
              <a:rPr lang="en-GB" sz="2400" dirty="0" smtClean="0"/>
              <a:t>ſ</a:t>
            </a:r>
            <a:r>
              <a:rPr lang="sl-SI" sz="2400" dirty="0" smtClean="0"/>
              <a:t>zebé</a:t>
            </a:r>
          </a:p>
          <a:p>
            <a:r>
              <a:rPr lang="sl-SI" sz="2400" dirty="0" smtClean="0"/>
              <a:t>NAPAČNO: </a:t>
            </a:r>
            <a:r>
              <a:rPr lang="en-GB" sz="2400" dirty="0" smtClean="0"/>
              <a:t>ſ</a:t>
            </a:r>
            <a:r>
              <a:rPr lang="sl-SI" sz="2400" dirty="0" err="1" smtClean="0"/>
              <a:t>za</a:t>
            </a:r>
            <a:r>
              <a:rPr lang="sl-SI" sz="2400" dirty="0" err="1"/>
              <a:t>ḿ</a:t>
            </a:r>
            <a:r>
              <a:rPr lang="sl-SI" sz="2400" dirty="0" smtClean="0"/>
              <a:t> </a:t>
            </a:r>
            <a:r>
              <a:rPr lang="sl-SI" sz="2400" dirty="0" err="1" smtClean="0"/>
              <a:t>ſebe</a:t>
            </a:r>
            <a:r>
              <a:rPr lang="sl-SI" sz="2400" dirty="0" smtClean="0"/>
              <a:t>‘ </a:t>
            </a:r>
          </a:p>
          <a:p>
            <a:endParaRPr lang="sl-SI" sz="2400" dirty="0" smtClean="0"/>
          </a:p>
          <a:p>
            <a:r>
              <a:rPr lang="sl-SI" sz="2400" dirty="0" smtClean="0"/>
              <a:t>Apostrof </a:t>
            </a:r>
            <a:r>
              <a:rPr lang="sl-SI" sz="2400" dirty="0" smtClean="0"/>
              <a:t>pri </a:t>
            </a:r>
            <a:r>
              <a:rPr lang="sl-SI" sz="2400" dirty="0" err="1" smtClean="0"/>
              <a:t>Bakoš</a:t>
            </a:r>
            <a:r>
              <a:rPr lang="sl-SI" sz="2400" dirty="0" err="1"/>
              <a:t>u</a:t>
            </a:r>
            <a:r>
              <a:rPr lang="sl-SI" sz="2400" dirty="0" smtClean="0"/>
              <a:t>: </a:t>
            </a:r>
            <a:r>
              <a:rPr lang="sl-SI" sz="2400" dirty="0" err="1" smtClean="0"/>
              <a:t>du‘zen</a:t>
            </a:r>
            <a:r>
              <a:rPr lang="sl-SI" sz="2400" dirty="0" smtClean="0"/>
              <a:t> [</a:t>
            </a:r>
            <a:r>
              <a:rPr lang="sl-SI" sz="2400" dirty="0" err="1" smtClean="0"/>
              <a:t>dužen</a:t>
            </a:r>
            <a:r>
              <a:rPr lang="sl-SI" sz="2400" dirty="0" smtClean="0"/>
              <a:t>], </a:t>
            </a:r>
            <a:r>
              <a:rPr lang="sl-SI" sz="2400" dirty="0" err="1" smtClean="0"/>
              <a:t>mo‘zki</a:t>
            </a:r>
            <a:r>
              <a:rPr lang="sl-SI" sz="2400" dirty="0" smtClean="0"/>
              <a:t> [možki], ‘zenska [ženska], </a:t>
            </a:r>
            <a:r>
              <a:rPr lang="sl-SI" sz="2400" dirty="0" err="1" smtClean="0"/>
              <a:t>Bo‘ze</a:t>
            </a:r>
            <a:r>
              <a:rPr lang="sl-SI" sz="2400" dirty="0" smtClean="0"/>
              <a:t> [Bože]</a:t>
            </a:r>
          </a:p>
          <a:p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293810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Titula nad okrajšano besedo in slog </a:t>
            </a:r>
            <a:r>
              <a:rPr lang="sl-SI" b="1" dirty="0" err="1" smtClean="0"/>
              <a:t>tei:abbr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489934"/>
            <a:ext cx="6172200" cy="1868606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3598606"/>
            <a:ext cx="3932237" cy="2270382"/>
          </a:xfrm>
        </p:spPr>
        <p:txBody>
          <a:bodyPr>
            <a:normAutofit/>
          </a:bodyPr>
          <a:lstStyle/>
          <a:p>
            <a:r>
              <a:rPr lang="en-GB" sz="2800" dirty="0"/>
              <a:t>Jesus </a:t>
            </a:r>
            <a:r>
              <a:rPr lang="en-GB" sz="2800" b="1" u="dotted" dirty="0" err="1">
                <a:solidFill>
                  <a:srgbClr val="0070C0"/>
                </a:solidFill>
              </a:rPr>
              <a:t>Xtu͠s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endParaRPr lang="sl-SI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6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Deljenje besed</a:t>
            </a:r>
            <a:endParaRPr lang="sl-SI" b="1" dirty="0"/>
          </a:p>
        </p:txBody>
      </p:sp>
      <p:pic>
        <p:nvPicPr>
          <p:cNvPr id="6" name="Označba mesta vsebin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51365"/>
            <a:ext cx="6172200" cy="3145745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772696"/>
            <a:ext cx="3932237" cy="3096291"/>
          </a:xfrm>
        </p:spPr>
        <p:txBody>
          <a:bodyPr>
            <a:normAutofit/>
          </a:bodyPr>
          <a:lstStyle/>
          <a:p>
            <a:r>
              <a:rPr lang="en-GB" sz="3200" dirty="0" smtClean="0"/>
              <a:t>ſ</a:t>
            </a:r>
            <a:r>
              <a:rPr lang="sl-SI" sz="3200" dirty="0" err="1" smtClean="0"/>
              <a:t>zvet</a:t>
            </a:r>
            <a:r>
              <a:rPr lang="sl-SI" sz="3200" dirty="0" smtClean="0"/>
              <a:t>-</a:t>
            </a:r>
          </a:p>
          <a:p>
            <a:r>
              <a:rPr lang="sl-SI" sz="3200" dirty="0" err="1" smtClean="0"/>
              <a:t>lo</a:t>
            </a:r>
            <a:r>
              <a:rPr lang="en-GB" sz="3200" dirty="0" smtClean="0"/>
              <a:t>ſ</a:t>
            </a:r>
            <a:r>
              <a:rPr lang="sl-SI" sz="3200" dirty="0" smtClean="0"/>
              <a:t>t</a:t>
            </a:r>
            <a:endParaRPr lang="sl-SI" sz="3200" dirty="0"/>
          </a:p>
        </p:txBody>
      </p:sp>
    </p:spTree>
    <p:extLst>
      <p:ext uri="{BB962C8B-B14F-4D97-AF65-F5344CB8AC3E}">
        <p14:creationId xmlns:p14="http://schemas.microsoft.com/office/powerpoint/2010/main" val="210222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Predlogi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703861"/>
            <a:ext cx="6172200" cy="1440753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957052"/>
            <a:ext cx="3932237" cy="2911936"/>
          </a:xfrm>
        </p:spPr>
        <p:txBody>
          <a:bodyPr>
            <a:normAutofit/>
          </a:bodyPr>
          <a:lstStyle/>
          <a:p>
            <a:r>
              <a:rPr lang="sl-SI" sz="2400" dirty="0" smtClean="0"/>
              <a:t>Berke: </a:t>
            </a:r>
            <a:r>
              <a:rPr lang="sl-SI" sz="2400" dirty="0" err="1" smtClean="0"/>
              <a:t>zdobrim</a:t>
            </a:r>
            <a:r>
              <a:rPr lang="sl-SI" sz="2400" dirty="0" smtClean="0"/>
              <a:t> </a:t>
            </a:r>
            <a:r>
              <a:rPr lang="en-GB" sz="2400" dirty="0" smtClean="0"/>
              <a:t>ſ</a:t>
            </a:r>
            <a:r>
              <a:rPr lang="sl-SI" sz="2400" dirty="0" err="1" smtClean="0"/>
              <a:t>zadom</a:t>
            </a:r>
            <a:endParaRPr lang="sl-SI" sz="2400" dirty="0" smtClean="0"/>
          </a:p>
          <a:p>
            <a:endParaRPr lang="sl-SI" sz="2400" dirty="0"/>
          </a:p>
          <a:p>
            <a:r>
              <a:rPr lang="sl-SI" sz="2400" dirty="0" err="1" smtClean="0"/>
              <a:t>Bakoš</a:t>
            </a:r>
            <a:r>
              <a:rPr lang="sl-SI" sz="2400" dirty="0" smtClean="0"/>
              <a:t>: </a:t>
            </a:r>
            <a:r>
              <a:rPr lang="sl-SI" sz="2400" dirty="0" err="1" smtClean="0"/>
              <a:t>zricsmi</a:t>
            </a:r>
            <a:r>
              <a:rPr lang="sl-SI" sz="2400" dirty="0" smtClean="0"/>
              <a:t>, </a:t>
            </a:r>
            <a:r>
              <a:rPr lang="sl-SI" sz="2400" dirty="0" err="1" smtClean="0"/>
              <a:t>vpiſzmi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426841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AMEN</a:t>
            </a:r>
            <a:endParaRPr lang="sl-SI" b="1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4294967295"/>
          </p:nvPr>
        </p:nvSpPr>
        <p:spPr>
          <a:xfrm>
            <a:off x="2839065" y="2057400"/>
            <a:ext cx="5346289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Ni del kitice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Nova vrstica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err="1"/>
              <a:t>t</a:t>
            </a:r>
            <a:r>
              <a:rPr lang="sl-SI" dirty="0" err="1" smtClean="0"/>
              <a:t>ei:closure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651372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191</Words>
  <Application>Microsoft Office PowerPoint</Application>
  <PresentationFormat>Širokozaslonsko</PresentationFormat>
  <Paragraphs>57</Paragraphs>
  <Slides>13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7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MS Mincho</vt:lpstr>
      <vt:lpstr>Times New Roman</vt:lpstr>
      <vt:lpstr>ZRCola</vt:lpstr>
      <vt:lpstr>Officeova tema</vt:lpstr>
      <vt:lpstr>BERKEJEVA PESMARICA</vt:lpstr>
      <vt:lpstr>Sičnik s</vt:lpstr>
      <vt:lpstr>-st-</vt:lpstr>
      <vt:lpstr>Mala/velika črka k</vt:lpstr>
      <vt:lpstr>Naglasna znamenja</vt:lpstr>
      <vt:lpstr>Titula nad okrajšano besedo in slog tei:abbr</vt:lpstr>
      <vt:lpstr>Deljenje besed</vt:lpstr>
      <vt:lpstr>Predlogi</vt:lpstr>
      <vt:lpstr>AMEN</vt:lpstr>
      <vt:lpstr>Refren</vt:lpstr>
      <vt:lpstr>Kustode</vt:lpstr>
      <vt:lpstr>Dodane besede</vt:lpstr>
      <vt:lpstr>Prelomi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BERKEJEVA PESMARICA</dc:title>
  <dc:creator>Nina Ditmajer</dc:creator>
  <cp:lastModifiedBy>Nina Ditmajer</cp:lastModifiedBy>
  <cp:revision>40</cp:revision>
  <dcterms:created xsi:type="dcterms:W3CDTF">2021-07-22T13:33:30Z</dcterms:created>
  <dcterms:modified xsi:type="dcterms:W3CDTF">2021-07-23T07:39:03Z</dcterms:modified>
</cp:coreProperties>
</file>